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3" r:id="rId3"/>
    <p:sldId id="257" r:id="rId4"/>
    <p:sldId id="290" r:id="rId5"/>
    <p:sldId id="303" r:id="rId6"/>
    <p:sldId id="306" r:id="rId7"/>
    <p:sldId id="305" r:id="rId8"/>
    <p:sldId id="289" r:id="rId9"/>
    <p:sldId id="288" r:id="rId10"/>
    <p:sldId id="294" r:id="rId11"/>
    <p:sldId id="308" r:id="rId12"/>
    <p:sldId id="310" r:id="rId13"/>
    <p:sldId id="309" r:id="rId14"/>
    <p:sldId id="311" r:id="rId15"/>
    <p:sldId id="312" r:id="rId16"/>
    <p:sldId id="313" r:id="rId17"/>
    <p:sldId id="314" r:id="rId18"/>
    <p:sldId id="315" r:id="rId19"/>
    <p:sldId id="295" r:id="rId20"/>
    <p:sldId id="26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0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396009-7E11-49D0-A73D-A08CB6AB74F1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954FED-E101-4997-B024-A610F2B43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www.kr-vysocina.cz%2F&amp;sa=D&amp;sntz=1&amp;usg=AOvVaw3kn503otqr2yJVG1F6BKF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mailto:fialova@komorazdar.cz" TargetMode="External"/><Relationship Id="rId7" Type="http://schemas.microsoft.com/office/2007/relationships/hdphoto" Target="../media/hdphoto1.wdp"/><Relationship Id="rId12" Type="http://schemas.openxmlformats.org/officeDocument/2006/relationships/image" Target="../media/image2.jpeg"/><Relationship Id="rId2" Type="http://schemas.openxmlformats.org/officeDocument/2006/relationships/hyperlink" Target="mailto:info@komorazda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074" y="444943"/>
            <a:ext cx="7743852" cy="2448272"/>
          </a:xfrm>
        </p:spPr>
        <p:txBody>
          <a:bodyPr>
            <a:normAutofit/>
          </a:bodyPr>
          <a:lstStyle/>
          <a:p>
            <a:pPr algn="l"/>
            <a:br>
              <a:rPr lang="cs-CZ" sz="36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cs-CZ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88639"/>
            <a:ext cx="8856984" cy="5240625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sz="2000" b="1" dirty="0">
              <a:effectLst>
                <a:outerShdw blurRad="31750" dist="25400" dir="5400000" algn="tl">
                  <a:srgbClr val="000000">
                    <a:alpha val="25000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l"/>
            <a:endParaRPr lang="cs-CZ" sz="2000" b="1" dirty="0">
              <a:effectLst>
                <a:outerShdw blurRad="31750" dist="25400" dir="5400000" algn="tl">
                  <a:srgbClr val="000000">
                    <a:alpha val="25000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cs-CZ" sz="2000" b="1" dirty="0">
              <a:effectLst>
                <a:outerShdw blurRad="31750" dist="25400" dir="5400000" algn="tl">
                  <a:srgbClr val="000000">
                    <a:alpha val="25000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cs-CZ" sz="2000" b="1" dirty="0">
              <a:effectLst>
                <a:outerShdw blurRad="31750" dist="25400" dir="5400000" algn="tl">
                  <a:srgbClr val="000000">
                    <a:alpha val="25000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cs-CZ" sz="3900" b="1" dirty="0">
              <a:solidFill>
                <a:schemeClr val="tx1"/>
              </a:solidFill>
              <a:effectLst>
                <a:outerShdw blurRad="31750" dist="25400" dir="5400000" algn="tl">
                  <a:srgbClr val="000000">
                    <a:alpha val="25000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3900" b="1" dirty="0">
                <a:solidFill>
                  <a:schemeClr val="tx1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  <a:latin typeface="Trebuchet MS" panose="020B0603020202020204" pitchFamily="34" charset="0"/>
              </a:rPr>
              <a:t>Okresní hospodářská komora 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3900" b="1" dirty="0">
                <a:solidFill>
                  <a:schemeClr val="tx1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  <a:latin typeface="Trebuchet MS" panose="020B0603020202020204" pitchFamily="34" charset="0"/>
              </a:rPr>
              <a:t>Žďár nad Sázavou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cs-CZ" sz="2000" b="1" dirty="0">
                <a:solidFill>
                  <a:schemeClr val="tx1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4000" dirty="0">
                <a:solidFill>
                  <a:schemeClr val="tx1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  <a:latin typeface="Trebuchet MS" panose="020B0603020202020204" pitchFamily="34" charset="0"/>
              </a:rPr>
              <a:t>2024</a:t>
            </a:r>
            <a:endParaRPr lang="cs-CZ" sz="4000" dirty="0">
              <a:latin typeface="Trebuchet MS" panose="020B0603020202020204" pitchFamily="34" charset="0"/>
            </a:endParaRPr>
          </a:p>
          <a:p>
            <a:r>
              <a:rPr lang="cs-CZ" dirty="0">
                <a:latin typeface="Trebuchet MS" panose="020B0603020202020204" pitchFamily="34" charset="0"/>
              </a:rPr>
              <a:t> </a:t>
            </a:r>
          </a:p>
          <a:p>
            <a:endParaRPr lang="cs-CZ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Obrázek 7" descr="C:\Users\komora\Desktop\OHK_ZDAR_NAD_SAZAVOU-logo_zakladni.jpg">
            <a:extLst>
              <a:ext uri="{FF2B5EF4-FFF2-40B4-BE49-F238E27FC236}">
                <a16:creationId xmlns:a16="http://schemas.microsoft.com/office/drawing/2014/main" id="{492225EF-B3FF-4D9F-9987-8903A3AF028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532702"/>
            <a:ext cx="3168352" cy="113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38642"/>
            <a:ext cx="9144000" cy="43226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Finančně jsme podpořili spolek členských žďárských firem a jejich organizaci soutěže a programu exkurzí ve firmách pro žáky ZŠ regionu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1224134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Festival vzdělávání listopad 2023</a:t>
            </a: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5695546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" descr="C:\Users\komora\Desktop\OHK 23\Materiály doplnění na web prosinec 2023\Festival vzdělávání 23\IMG-20231114-WA0004.jpg">
            <a:extLst>
              <a:ext uri="{FF2B5EF4-FFF2-40B4-BE49-F238E27FC236}">
                <a16:creationId xmlns:a16="http://schemas.microsoft.com/office/drawing/2014/main" id="{CEDA24E8-B36A-4968-A981-1FE38A3000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01" y="4390486"/>
            <a:ext cx="1985992" cy="220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2" descr="C:\Users\komora\Desktop\OHK 23\Materiály doplnění na web prosinec 2023\Festival vzdělávání 23\IMG-20231114-WA0009.jpg">
            <a:extLst>
              <a:ext uri="{FF2B5EF4-FFF2-40B4-BE49-F238E27FC236}">
                <a16:creationId xmlns:a16="http://schemas.microsoft.com/office/drawing/2014/main" id="{0D7FCFD6-9598-4142-99E5-3B8095ED97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36" y="2571690"/>
            <a:ext cx="2359881" cy="200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4" descr="C:\Users\komora\Desktop\OHK 23\Materiály doplnění na web prosinec 2023\Festival vzdělávání 23\IMG-20231114-WA0002.jpg">
            <a:extLst>
              <a:ext uri="{FF2B5EF4-FFF2-40B4-BE49-F238E27FC236}">
                <a16:creationId xmlns:a16="http://schemas.microsoft.com/office/drawing/2014/main" id="{BE37DBBE-A0C4-4C8F-A283-C22C303A2DF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1" y="2924943"/>
            <a:ext cx="2359881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6" descr="C:\Users\komora\Desktop\OHK 23\Materiály doplnění na web prosinec 2023\Festival vzdělávání 23\IMG-20231114-WA0000.jpg">
            <a:extLst>
              <a:ext uri="{FF2B5EF4-FFF2-40B4-BE49-F238E27FC236}">
                <a16:creationId xmlns:a16="http://schemas.microsoft.com/office/drawing/2014/main" id="{6C00B854-68F1-485E-BCC0-63CA0D224C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76" y="2424153"/>
            <a:ext cx="1985993" cy="172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05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38642"/>
            <a:ext cx="9144000" cy="43226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ve spolupráci </a:t>
            </a:r>
            <a:r>
              <a:rPr lang="cs-CZ" sz="2400" b="1" dirty="0"/>
              <a:t>s firmou TOKOZ, a.s. </a:t>
            </a:r>
            <a:r>
              <a:rPr lang="cs-CZ" sz="2400" dirty="0"/>
              <a:t>ve Žďáře nad Sázavou </a:t>
            </a:r>
          </a:p>
          <a:p>
            <a:pPr marL="109728" indent="0">
              <a:buNone/>
            </a:pPr>
            <a:r>
              <a:rPr lang="cs-CZ" sz="2400" dirty="0"/>
              <a:t>   se na organizaci setkání s námi ještě podílelo regionální</a:t>
            </a:r>
            <a:br>
              <a:rPr lang="cs-CZ" sz="2400" dirty="0"/>
            </a:br>
            <a:r>
              <a:rPr lang="cs-CZ" sz="2400" dirty="0"/>
              <a:t>   pracoviště  SP ČR a Vysočina </a:t>
            </a:r>
            <a:r>
              <a:rPr lang="cs-CZ" sz="2400" dirty="0" err="1"/>
              <a:t>Education</a:t>
            </a:r>
            <a:r>
              <a:rPr lang="cs-CZ" sz="2400" dirty="0"/>
              <a:t>. </a:t>
            </a:r>
          </a:p>
          <a:p>
            <a:pPr marL="109728" indent="0">
              <a:buNone/>
            </a:pPr>
            <a:r>
              <a:rPr lang="cs-CZ" sz="2400" dirty="0"/>
              <a:t>   </a:t>
            </a:r>
            <a:r>
              <a:rPr lang="cs-CZ" sz="1800" dirty="0"/>
              <a:t>Akce se staly již tradičními a měly  i v roce 2023 velmi  pozitivní odezvu </a:t>
            </a:r>
            <a:br>
              <a:rPr lang="cs-CZ" sz="1800" dirty="0"/>
            </a:br>
            <a:r>
              <a:rPr lang="cs-CZ" sz="1800" dirty="0"/>
              <a:t>    od zástupců ZŠ i spolupracujících firem</a:t>
            </a:r>
            <a:r>
              <a:rPr lang="cs-CZ" dirty="0"/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.</a:t>
            </a:r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1224134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Setkání kariérových poradců ZŠ září 2023</a:t>
            </a:r>
            <a:br>
              <a:rPr lang="cs-CZ" sz="32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</a:br>
            <a:endParaRPr lang="cs-CZ" sz="32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5695546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1" descr="C:\Users\komora\Desktop\OHK 23\Setkání KP TOKOZ září 23\FOTO z akce\privitani od GR TOKOZU Ing. Chladka.jpg">
            <a:extLst>
              <a:ext uri="{FF2B5EF4-FFF2-40B4-BE49-F238E27FC236}">
                <a16:creationId xmlns:a16="http://schemas.microsoft.com/office/drawing/2014/main" id="{FCCFECCA-8EE4-4F5E-8A30-6904C0E11A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6" y="3666284"/>
            <a:ext cx="1827865" cy="133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7" descr="C:\Users\komora\Desktop\OHK 23\Setkání KP TOKOZ září 23\FOTO z akce\uvodni slovo majiele TOKOZU Ing. Chladka.jpg">
            <a:extLst>
              <a:ext uri="{FF2B5EF4-FFF2-40B4-BE49-F238E27FC236}">
                <a16:creationId xmlns:a16="http://schemas.microsoft.com/office/drawing/2014/main" id="{31B9AB84-EADB-47D6-9BAB-44A13886AA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74" y="3750258"/>
            <a:ext cx="2072774" cy="171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6" descr="C:\Users\komora\Desktop\OHK 23\Setkání KP TOKOZ září 23\FOTO z akce\Pritomni KP.jpg">
            <a:extLst>
              <a:ext uri="{FF2B5EF4-FFF2-40B4-BE49-F238E27FC236}">
                <a16:creationId xmlns:a16="http://schemas.microsoft.com/office/drawing/2014/main" id="{0431123A-B75B-4281-8ADF-DA7B8D17181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07" y="3429000"/>
            <a:ext cx="3416717" cy="262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41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38642"/>
            <a:ext cx="9144000" cy="432260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Přes úspěšné úvodní schůzky se nám nepodařilo získat pro členství v OHK firmu VAMAFIL Žďár nad Sázavou a COOPERSTANDARD Bystřice nad Pernštejnem.  Firma ŽĎAS, a.s. změnila své členství do OHK Jihlava.</a:t>
            </a:r>
          </a:p>
          <a:p>
            <a:pPr marL="109728" lvl="0" indent="0">
              <a:buNone/>
            </a:pPr>
            <a:r>
              <a:rPr lang="cs-CZ" dirty="0"/>
              <a:t>    Změna = výzva pro rok 2024!</a:t>
            </a:r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1224134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 nám nepovedlo!</a:t>
            </a: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417" y="4077072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00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9685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b="1" dirty="0"/>
              <a:t>systematicky se zaměřovat na podporu podnikatelského prostředí, informační servis pro podnikatele a firmy, na podporu vzdělávání</a:t>
            </a:r>
            <a:r>
              <a:rPr lang="cs-CZ" dirty="0"/>
              <a:t> </a:t>
            </a:r>
          </a:p>
          <a:p>
            <a:pPr marL="109728" lvl="0" indent="0">
              <a:buNone/>
            </a:pPr>
            <a:endParaRPr lang="cs-CZ" dirty="0"/>
          </a:p>
          <a:p>
            <a:pPr lvl="0"/>
            <a:r>
              <a:rPr lang="cs-CZ" dirty="0"/>
              <a:t>v členských firmách zajišťovat všechny </a:t>
            </a:r>
            <a:r>
              <a:rPr lang="cs-CZ" b="1" dirty="0"/>
              <a:t>dostupné služby a informace</a:t>
            </a:r>
          </a:p>
          <a:p>
            <a:pPr marL="109728" lvl="0" indent="0">
              <a:buNone/>
            </a:pPr>
            <a:endParaRPr lang="cs-CZ" dirty="0"/>
          </a:p>
          <a:p>
            <a:pPr lvl="0"/>
            <a:r>
              <a:rPr lang="cs-CZ" b="1" dirty="0"/>
              <a:t>Klást důraz na zajištění stabilizace a rozvoje členské základny v souladu </a:t>
            </a:r>
            <a:r>
              <a:rPr lang="cs-CZ" dirty="0"/>
              <a:t>s hospodařením finančními prostředky OHK a s ohledem na odsouhlasenou výši členských příspěvků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Zajistit co nejvyšší účast na </a:t>
            </a:r>
            <a:r>
              <a:rPr lang="cs-CZ" b="1" dirty="0"/>
              <a:t>Shromáždění delegátů OHK 2024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intenzivně pracovat na zajištění vzdělávání a praxí pro žáky posledních ročníků v rámci projektu </a:t>
            </a:r>
            <a:r>
              <a:rPr lang="cs-CZ" b="1" dirty="0"/>
              <a:t>Efektivní cesta k prvnímu zaměstnání v Kraji Vysočina </a:t>
            </a:r>
            <a:r>
              <a:rPr lang="cs-CZ" dirty="0"/>
              <a:t>ve spolupráci se všemi 6 odbornými školami a členskými firmami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 projektu </a:t>
            </a:r>
            <a:r>
              <a:rPr lang="cs-CZ" b="1" dirty="0"/>
              <a:t>DIGI vzdělávání </a:t>
            </a:r>
            <a:r>
              <a:rPr lang="cs-CZ" dirty="0"/>
              <a:t>poskytovat úhradu nákladů na vzdělávání zaměstnanců od dodavatelů a mzdový příspěvek bez zbytečné administrace a vyřizování dotace v oblastech IT dovedností, specializovaného IT vzdělávání a ekonomických kurzů se zaměřením na malé a střední firmy. </a:t>
            </a:r>
          </a:p>
          <a:p>
            <a:pPr lvl="0"/>
            <a:r>
              <a:rPr lang="cs-CZ" dirty="0"/>
              <a:t>Zajistit pravidelné kvartální schůzky personalistů členských firem</a:t>
            </a:r>
          </a:p>
          <a:p>
            <a:pPr marL="109728" lvl="0" indent="0">
              <a:buNone/>
            </a:pPr>
            <a:endParaRPr lang="cs-CZ" dirty="0"/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650196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 plánujeme v roce 2024</a:t>
            </a: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5953555"/>
            <a:ext cx="2227150" cy="78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55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040560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buNone/>
            </a:pPr>
            <a:endParaRPr lang="cs-CZ" dirty="0"/>
          </a:p>
          <a:p>
            <a:r>
              <a:rPr lang="cs-CZ" dirty="0"/>
              <a:t>měsíčním  </a:t>
            </a:r>
            <a:r>
              <a:rPr lang="cs-CZ" b="1" dirty="0"/>
              <a:t>rozesílání aktuálních informací e-mailem</a:t>
            </a:r>
            <a:r>
              <a:rPr lang="cs-CZ" dirty="0"/>
              <a:t> na všechny vytvořené kontakty – </a:t>
            </a:r>
            <a:r>
              <a:rPr lang="cs-CZ" b="1" dirty="0"/>
              <a:t>Zpravodaj OHK ZR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Informacích  na webu OHK  </a:t>
            </a:r>
          </a:p>
          <a:p>
            <a:pPr lvl="0"/>
            <a:r>
              <a:rPr lang="cs-CZ" dirty="0"/>
              <a:t>propojením informací z KHK Vysočina </a:t>
            </a:r>
          </a:p>
          <a:p>
            <a:pPr lvl="0"/>
            <a:r>
              <a:rPr lang="cs-CZ" dirty="0"/>
              <a:t>nadstandardní  spoluprací se zástupci profesních svazů v regionu (Svaz průmyslu a dopravy - regionální zastoupení, Okresní agrární komora, Vysočina </a:t>
            </a:r>
            <a:r>
              <a:rPr lang="cs-CZ" dirty="0" err="1"/>
              <a:t>Education</a:t>
            </a:r>
            <a:r>
              <a:rPr lang="cs-CZ" dirty="0"/>
              <a:t> a </a:t>
            </a:r>
            <a:r>
              <a:rPr lang="cs-CZ" dirty="0" err="1"/>
              <a:t>Czechinvest</a:t>
            </a:r>
            <a:r>
              <a:rPr lang="cs-CZ" dirty="0"/>
              <a:t> )</a:t>
            </a:r>
          </a:p>
          <a:p>
            <a:pPr lvl="0"/>
            <a:r>
              <a:rPr lang="cs-CZ" dirty="0"/>
              <a:t>Monitorováním  informací  z ministerských portálů</a:t>
            </a:r>
          </a:p>
          <a:p>
            <a:pPr lvl="0"/>
            <a:r>
              <a:rPr lang="cs-CZ" dirty="0"/>
              <a:t>spolupráci s pracovišti ÚP ČR, zejména  kontaktním pracovištěm  ÚP ve Žďáru nad Sázavou</a:t>
            </a:r>
          </a:p>
          <a:p>
            <a:pPr lvl="0"/>
            <a:r>
              <a:rPr lang="cs-CZ" dirty="0"/>
              <a:t>účastí na jednání skupiny pro Vzdělávání Kraje Vysočina</a:t>
            </a:r>
          </a:p>
          <a:p>
            <a:pPr lvl="0"/>
            <a:r>
              <a:rPr lang="cs-CZ" dirty="0"/>
              <a:t>jednání Paktu zaměstnanosti Kraje Vysočina</a:t>
            </a:r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650196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Standardní činnosti pokračují v:</a:t>
            </a:r>
            <a:endParaRPr lang="cs-CZ" sz="32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5695546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00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680520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cs-CZ" dirty="0"/>
          </a:p>
          <a:p>
            <a:pPr lvl="0"/>
            <a:r>
              <a:rPr lang="cs-CZ" b="1" dirty="0"/>
              <a:t>Setkání kariérových poradců regionu</a:t>
            </a:r>
            <a:r>
              <a:rPr lang="cs-CZ" dirty="0"/>
              <a:t>  -  září 2024</a:t>
            </a:r>
          </a:p>
          <a:p>
            <a:pPr lvl="0"/>
            <a:r>
              <a:rPr lang="cs-CZ" dirty="0"/>
              <a:t>Podpořit spolek žďárských firem na </a:t>
            </a:r>
            <a:r>
              <a:rPr lang="cs-CZ" b="1" dirty="0"/>
              <a:t>Festivalu vzdělávání 2024</a:t>
            </a:r>
            <a:r>
              <a:rPr lang="cs-CZ" dirty="0"/>
              <a:t> ve Žďáře n. S. - listopad 2024</a:t>
            </a:r>
          </a:p>
          <a:p>
            <a:pPr lvl="0"/>
            <a:r>
              <a:rPr lang="cs-CZ" dirty="0"/>
              <a:t>Podpořit celostátní soutěž  KOVOJUNIOR  na SPŠ ZR - březen 2024</a:t>
            </a:r>
          </a:p>
          <a:p>
            <a:pPr lvl="0"/>
            <a:r>
              <a:rPr lang="cs-CZ" dirty="0"/>
              <a:t>Podpořit tým regionálních  škol </a:t>
            </a:r>
            <a:r>
              <a:rPr lang="cs-CZ" b="1" dirty="0"/>
              <a:t>v soutěži T-PROFI</a:t>
            </a:r>
            <a:endParaRPr lang="cs-CZ" dirty="0"/>
          </a:p>
          <a:p>
            <a:pPr lvl="0"/>
            <a:r>
              <a:rPr lang="cs-CZ" dirty="0"/>
              <a:t>Operativně odsouhlasovat představenstvem a poskytovat podporu významných činností a akcí členů OHK </a:t>
            </a:r>
            <a:r>
              <a:rPr lang="cs-CZ" b="1" dirty="0"/>
              <a:t>dle finančních možností OHK</a:t>
            </a:r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650196"/>
          </a:xfrm>
        </p:spPr>
        <p:txBody>
          <a:bodyPr>
            <a:noAutofit/>
          </a:bodyPr>
          <a:lstStyle/>
          <a:p>
            <a:pPr lvl="0" algn="ctr"/>
            <a:r>
              <a:rPr lang="cs-CZ" sz="2800" u="sng" dirty="0">
                <a:effectLst/>
              </a:rPr>
              <a:t>Navíc chceme letos zorganizovat:</a:t>
            </a:r>
            <a:endParaRPr lang="cs-CZ" sz="2800" dirty="0">
              <a:effectLst/>
            </a:endParaRP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5695546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00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013"/>
            <a:ext cx="9144000" cy="5257299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cs-CZ" dirty="0"/>
          </a:p>
          <a:p>
            <a:pPr fontAlgn="base"/>
            <a:r>
              <a:rPr lang="cs-CZ" sz="2200" dirty="0"/>
              <a:t>je realizován Krajskou hospodářskou komorou Kraje Vysočina za finanční podpory Kraje Vysočina </a:t>
            </a:r>
            <a:endParaRPr lang="cs-CZ" dirty="0"/>
          </a:p>
          <a:p>
            <a:pPr marL="109728" indent="0" fontAlgn="base">
              <a:buNone/>
            </a:pPr>
            <a:endParaRPr lang="cs-CZ" sz="2000" b="1" dirty="0"/>
          </a:p>
          <a:p>
            <a:pPr marL="109728" indent="0" fontAlgn="base">
              <a:buNone/>
            </a:pPr>
            <a:r>
              <a:rPr lang="cs-CZ" sz="2000" b="1" dirty="0"/>
              <a:t>Činnost poradenských center pro podporu podnikání na Vysočině bude v roce 2024 zaměřena zejména na tyto aktivity:</a:t>
            </a:r>
          </a:p>
          <a:p>
            <a:pPr marL="109728" indent="0" fontAlgn="base">
              <a:buNone/>
            </a:pPr>
            <a:endParaRPr lang="cs-CZ" sz="2000" b="1" dirty="0"/>
          </a:p>
          <a:p>
            <a:pPr lvl="0" fontAlgn="base"/>
            <a:r>
              <a:rPr lang="cs-CZ" sz="2000" dirty="0"/>
              <a:t>Informační servis, poradenské a konzultační služby pro firmy</a:t>
            </a:r>
          </a:p>
          <a:p>
            <a:pPr lvl="0" fontAlgn="base"/>
            <a:r>
              <a:rPr lang="cs-CZ" sz="2000" dirty="0"/>
              <a:t>Podpora HR managementu ve firmách</a:t>
            </a:r>
          </a:p>
          <a:p>
            <a:pPr lvl="0" fontAlgn="base"/>
            <a:r>
              <a:rPr lang="cs-CZ" sz="2000" dirty="0"/>
              <a:t>Rozvoj potenciálu lidských zdrojů v Kraji Vysočina</a:t>
            </a:r>
          </a:p>
          <a:p>
            <a:pPr lvl="0" fontAlgn="base"/>
            <a:r>
              <a:rPr lang="cs-CZ" sz="2000" dirty="0"/>
              <a:t>Propojování požadavků z podnikatelského prostředí se samosprávou Kraje Vysočina</a:t>
            </a:r>
          </a:p>
          <a:p>
            <a:pPr fontAlgn="base"/>
            <a:endParaRPr lang="cs-CZ" dirty="0"/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4508"/>
            <a:ext cx="8352928" cy="999562"/>
          </a:xfrm>
        </p:spPr>
        <p:txBody>
          <a:bodyPr>
            <a:noAutofit/>
          </a:bodyPr>
          <a:lstStyle/>
          <a:p>
            <a:pPr lvl="0" algn="ctr"/>
            <a:r>
              <a:rPr lang="cs-CZ" sz="3200" dirty="0">
                <a:effectLst/>
              </a:rPr>
              <a:t>Projekt „Poradenská centra pro podporu podnikání na Vysočině“ </a:t>
            </a: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1589" y="4839628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" descr="https://lh5.googleusercontent.com/NbCbsBTCjRSfDusRANWU58B-gydcu3O7oasJaKbjA7mCkENrRjFPU-Lz4aNx4SXLXiapYHXpFaJOHVCGPS1rbGmv-CwQ704OCdcTysYVv5ISN8Q4Ht-XMGObwUaVD70a1Q=w1280">
            <a:hlinkClick r:id="rId3" tgtFrame="&quot;_blank&quot;"/>
            <a:extLst>
              <a:ext uri="{FF2B5EF4-FFF2-40B4-BE49-F238E27FC236}">
                <a16:creationId xmlns:a16="http://schemas.microsoft.com/office/drawing/2014/main" id="{287175AA-6150-4729-8754-2A89B161E3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52" y="5012482"/>
            <a:ext cx="2306955" cy="865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696297"/>
          </a:xfrm>
        </p:spPr>
        <p:txBody>
          <a:bodyPr>
            <a:normAutofit/>
          </a:bodyPr>
          <a:lstStyle/>
          <a:p>
            <a:pPr marL="109728" indent="0" fontAlgn="base">
              <a:buNone/>
            </a:pPr>
            <a:endParaRPr lang="cs-CZ" sz="1800" dirty="0"/>
          </a:p>
          <a:p>
            <a:pPr marL="109728" indent="0" fontAlgn="base">
              <a:buNone/>
            </a:pPr>
            <a:r>
              <a:rPr lang="cs-CZ" sz="1800" dirty="0"/>
              <a:t>Registrační číslo: CZ.03.01.01/00/23_052/0002658</a:t>
            </a:r>
          </a:p>
          <a:p>
            <a:pPr marL="109728" indent="0" fontAlgn="base">
              <a:buNone/>
            </a:pPr>
            <a:endParaRPr lang="cs-CZ" sz="1800" dirty="0"/>
          </a:p>
          <a:p>
            <a:pPr fontAlgn="base"/>
            <a:r>
              <a:rPr lang="cs-CZ" sz="1800" dirty="0"/>
              <a:t>Datum zahájení realizace projektu: 1. 10. 2023</a:t>
            </a:r>
          </a:p>
          <a:p>
            <a:pPr fontAlgn="base"/>
            <a:r>
              <a:rPr lang="cs-CZ" sz="1800" dirty="0"/>
              <a:t>Datum ukončení realizace projektu: 30. 9. 2025</a:t>
            </a:r>
          </a:p>
          <a:p>
            <a:pPr marL="109728" indent="0" fontAlgn="base">
              <a:buNone/>
            </a:pPr>
            <a:endParaRPr lang="cs-CZ" sz="2000" dirty="0"/>
          </a:p>
          <a:p>
            <a:pPr marL="109728" indent="0" fontAlgn="base">
              <a:buNone/>
            </a:pPr>
            <a:r>
              <a:rPr lang="cs-CZ" sz="2000" dirty="0"/>
              <a:t>Cílem projektu je zajistit, aby znalosti, schopnosti a dovednosti absolventů odborných škol ještě více odpovídaly požadavkům trhu práce pomocí propojení regionální zaměstnavatelské a vzdělávací sféry</a:t>
            </a:r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562"/>
          </a:xfrm>
        </p:spPr>
        <p:txBody>
          <a:bodyPr>
            <a:noAutofit/>
          </a:bodyPr>
          <a:lstStyle/>
          <a:p>
            <a:pPr algn="ctr"/>
            <a:r>
              <a:rPr lang="cs-CZ" sz="2000" dirty="0">
                <a:effectLst/>
              </a:rPr>
              <a:t>          </a:t>
            </a:r>
            <a:br>
              <a:rPr lang="cs-CZ" sz="2000" dirty="0">
                <a:effectLst/>
              </a:rPr>
            </a:br>
            <a:r>
              <a:rPr lang="cs-CZ" sz="3200" dirty="0">
                <a:effectLst/>
              </a:rPr>
              <a:t>Projekt E</a:t>
            </a:r>
            <a:r>
              <a:rPr lang="cs-CZ" sz="3200" dirty="0"/>
              <a:t>fektivní cesta k prvnímu zaměstnání na Vysočině</a:t>
            </a:r>
            <a:br>
              <a:rPr lang="cs-CZ" sz="2000" dirty="0"/>
            </a:br>
            <a:endParaRPr lang="cs-CZ" sz="2000" dirty="0">
              <a:effectLst/>
            </a:endParaRP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05" y="4032261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" descr="C:\Users\komora\AppData\Local\Packages\Microsoft.Windows.Photos_8wekyb3d8bbwe\TempState\ShareServiceTempFolder\LetáknEFC.jpeg">
            <a:extLst>
              <a:ext uri="{FF2B5EF4-FFF2-40B4-BE49-F238E27FC236}">
                <a16:creationId xmlns:a16="http://schemas.microsoft.com/office/drawing/2014/main" id="{C8257366-DDE5-40DC-A5CF-282D3E095B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5"/>
            <a:ext cx="2125651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2" descr="C:\Users\komora\Desktop\Efektivní cesta\Povinnost Fialová\logo.jpg">
            <a:extLst>
              <a:ext uri="{FF2B5EF4-FFF2-40B4-BE49-F238E27FC236}">
                <a16:creationId xmlns:a16="http://schemas.microsoft.com/office/drawing/2014/main" id="{A574CC01-3E2A-4083-AD13-7146EBFFD1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98" y="5402034"/>
            <a:ext cx="3207385" cy="659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6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353" y="1093722"/>
            <a:ext cx="8500119" cy="5469896"/>
          </a:xfrm>
        </p:spPr>
        <p:txBody>
          <a:bodyPr>
            <a:normAutofit fontScale="70000" lnSpcReduction="20000"/>
          </a:bodyPr>
          <a:lstStyle/>
          <a:p>
            <a:pPr marL="109728" lvl="0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/>
              <a:t>Projekt je financován z prostředku NPO výzvy 110: Další profesní vzdělávání zaměstnanců v oblasti digitálních dovedností a Průmyslu 4.0. Cílem projektu je vzdělávání zaměstnanců našich členských firem a OSVČ.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u="sng" dirty="0"/>
              <a:t>Co nabízí:</a:t>
            </a:r>
          </a:p>
          <a:p>
            <a:pPr lvl="0"/>
            <a:r>
              <a:rPr lang="cs-CZ" b="1" dirty="0"/>
              <a:t>úhradu  nákladů na vzdělávání zaměstnanců od dodavatelů </a:t>
            </a:r>
            <a:endParaRPr lang="cs-CZ" dirty="0"/>
          </a:p>
          <a:p>
            <a:pPr lvl="0"/>
            <a:r>
              <a:rPr lang="cs-CZ" b="1" u="sng" dirty="0"/>
              <a:t>mzdový příspěvek až 272,13 Kč </a:t>
            </a:r>
            <a:r>
              <a:rPr lang="cs-CZ" b="1" dirty="0"/>
              <a:t>za hodinu a osobu </a:t>
            </a:r>
            <a:endParaRPr lang="cs-CZ" dirty="0"/>
          </a:p>
          <a:p>
            <a:pPr lvl="0"/>
            <a:r>
              <a:rPr lang="cs-CZ" b="1" dirty="0"/>
              <a:t>organizace kurzů - administrace a vyřizování dotace</a:t>
            </a:r>
            <a:r>
              <a:rPr lang="cs-CZ" dirty="0"/>
              <a:t>     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/>
              <a:t> </a:t>
            </a:r>
            <a:r>
              <a:rPr lang="cs-CZ" b="1" dirty="0"/>
              <a:t>Nabízí vzdělávání v následujících oblastech:</a:t>
            </a:r>
            <a:endParaRPr lang="cs-CZ" dirty="0"/>
          </a:p>
          <a:p>
            <a:pPr marL="109728" indent="0">
              <a:buNone/>
            </a:pPr>
            <a:endParaRPr lang="cs-CZ" dirty="0"/>
          </a:p>
          <a:p>
            <a:pPr lvl="0"/>
            <a:r>
              <a:rPr lang="cs-CZ" dirty="0"/>
              <a:t>obecné IT dovednosti</a:t>
            </a:r>
          </a:p>
          <a:p>
            <a:pPr lvl="0"/>
            <a:r>
              <a:rPr lang="cs-CZ" dirty="0"/>
              <a:t>specializované IT vzdělávání</a:t>
            </a:r>
          </a:p>
          <a:p>
            <a:pPr lvl="0"/>
            <a:r>
              <a:rPr lang="cs-CZ" dirty="0"/>
              <a:t>vzdělávání v dovednostech potřebných pro Průmysl 4.0</a:t>
            </a:r>
          </a:p>
          <a:p>
            <a:pPr lvl="0"/>
            <a:r>
              <a:rPr lang="cs-CZ" dirty="0"/>
              <a:t>účetní, ekonomické, právní kurzy a jiné kurzy s využitím IT</a:t>
            </a:r>
          </a:p>
          <a:p>
            <a:pPr marL="109728" indent="0">
              <a:buNone/>
            </a:pPr>
            <a:r>
              <a:rPr lang="cs-CZ" dirty="0"/>
              <a:t> </a:t>
            </a:r>
          </a:p>
          <a:p>
            <a:pPr marL="109728" indent="0">
              <a:buNone/>
            </a:pPr>
            <a:r>
              <a:rPr lang="cs-CZ" dirty="0"/>
              <a:t> </a:t>
            </a:r>
          </a:p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650196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effectLst/>
              </a:rPr>
              <a:t>Digitální vzdělávání na Žďársku</a:t>
            </a:r>
          </a:p>
        </p:txBody>
      </p:sp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077E9169-034E-404B-AB24-7F98D78E83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0549" y="5453278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Logotip programu">
            <a:extLst>
              <a:ext uri="{FF2B5EF4-FFF2-40B4-BE49-F238E27FC236}">
                <a16:creationId xmlns:a16="http://schemas.microsoft.com/office/drawing/2014/main" id="{A21CA0B9-B0BB-4D21-B17C-21A521E4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2" y="5589240"/>
            <a:ext cx="59737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23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38642"/>
            <a:ext cx="9144000" cy="518670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cs-CZ" sz="1600" dirty="0"/>
              <a:t>  </a:t>
            </a:r>
            <a:r>
              <a:rPr lang="cs-CZ" sz="3200" dirty="0"/>
              <a:t>Prosím o vaše připomínky, náměty na doplnění</a:t>
            </a:r>
          </a:p>
          <a:p>
            <a:pPr marL="109728" indent="0" algn="ctr">
              <a:buNone/>
            </a:pPr>
            <a:r>
              <a:rPr lang="cs-CZ" sz="3200" dirty="0"/>
              <a:t>a zlepšení  naší činnosti </a:t>
            </a:r>
          </a:p>
          <a:p>
            <a:pPr marL="109728" indent="0" algn="ctr">
              <a:buNone/>
            </a:pPr>
            <a:r>
              <a:rPr lang="cs-CZ" sz="3200" dirty="0"/>
              <a:t>v následné diskuzi.</a:t>
            </a:r>
          </a:p>
          <a:p>
            <a:pPr marL="109728" indent="0" algn="ctr">
              <a:buNone/>
            </a:pPr>
            <a:endParaRPr lang="cs-CZ" sz="3200" dirty="0"/>
          </a:p>
          <a:p>
            <a:pPr marL="109728" indent="0" algn="ctr">
              <a:buNone/>
            </a:pPr>
            <a:r>
              <a:rPr lang="cs-CZ" sz="3200" dirty="0"/>
              <a:t>Děkuji za pozornost!</a:t>
            </a:r>
          </a:p>
          <a:p>
            <a:pPr marL="109728" indent="0" algn="ctr">
              <a:buNone/>
            </a:pPr>
            <a:endParaRPr lang="cs-CZ" sz="4000" b="1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1224134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 co od nás očekáváte vy?</a:t>
            </a:r>
          </a:p>
        </p:txBody>
      </p:sp>
      <p:pic>
        <p:nvPicPr>
          <p:cNvPr id="4" name="Obrázek 3" descr="C:\Users\komora\Desktop\OHK_ZDAR_NAD_SAZAVOU-logo_zakladni.jpg">
            <a:extLst>
              <a:ext uri="{FF2B5EF4-FFF2-40B4-BE49-F238E27FC236}">
                <a16:creationId xmlns:a16="http://schemas.microsoft.com/office/drawing/2014/main" id="{90C7FE1C-E8D0-4005-B8A0-08C7B4F8618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4437112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D7A15A-63C3-46F6-8B1D-C626B78E2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05064"/>
            <a:ext cx="1586163" cy="21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84" y="0"/>
            <a:ext cx="8938112" cy="6381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>
                <a:latin typeface="Trebuchet MS" panose="020B0603020202020204" pitchFamily="34" charset="0"/>
              </a:rPr>
              <a:t>      </a:t>
            </a:r>
          </a:p>
          <a:p>
            <a:pPr algn="ctr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algn="ctr">
              <a:buNone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Vážené členové Okresní hospodářské komory </a:t>
            </a:r>
          </a:p>
          <a:p>
            <a:pPr algn="ctr">
              <a:buNone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ve Žďáru nad Sázavou, </a:t>
            </a:r>
          </a:p>
          <a:p>
            <a:pPr algn="ctr">
              <a:buNone/>
            </a:pPr>
            <a:r>
              <a:rPr lang="cs-C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jménem představenstva</a:t>
            </a:r>
          </a:p>
          <a:p>
            <a:pPr algn="ctr">
              <a:buNone/>
            </a:pPr>
            <a:r>
              <a:rPr lang="cs-CZ" sz="2400" dirty="0">
                <a:latin typeface="Trebuchet MS" panose="020B0603020202020204" pitchFamily="34" charset="0"/>
              </a:rPr>
              <a:t>si vás dovoluji přivítat</a:t>
            </a:r>
          </a:p>
          <a:p>
            <a:pPr algn="ctr">
              <a:buNone/>
            </a:pPr>
            <a:r>
              <a:rPr lang="cs-CZ" sz="2400" dirty="0">
                <a:latin typeface="Trebuchet MS" panose="020B0603020202020204" pitchFamily="34" charset="0"/>
              </a:rPr>
              <a:t>na dnešním</a:t>
            </a:r>
          </a:p>
          <a:p>
            <a:pPr algn="ctr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algn="ctr">
              <a:buNone/>
            </a:pPr>
            <a:r>
              <a:rPr lang="cs-CZ" sz="4000" b="1" dirty="0">
                <a:latin typeface="Trebuchet MS" panose="020B0603020202020204" pitchFamily="34" charset="0"/>
              </a:rPr>
              <a:t>Shromáždění delegátů OHK 2024</a:t>
            </a:r>
          </a:p>
          <a:p>
            <a:pPr>
              <a:buNone/>
            </a:pPr>
            <a:endParaRPr lang="cs-CZ" sz="2400" b="1" dirty="0">
              <a:latin typeface="Trebuchet MS" panose="020B0603020202020204" pitchFamily="34" charset="0"/>
            </a:endParaRPr>
          </a:p>
          <a:p>
            <a:pPr>
              <a:buNone/>
            </a:pPr>
            <a:endParaRPr lang="cs-CZ" sz="2400" b="1" dirty="0">
              <a:latin typeface="Trebuchet MS" panose="020B0603020202020204" pitchFamily="34" charset="0"/>
            </a:endParaRPr>
          </a:p>
          <a:p>
            <a:pPr>
              <a:buNone/>
            </a:pPr>
            <a:endParaRPr lang="cs-CZ" sz="2400" b="1" dirty="0">
              <a:latin typeface="Trebuchet MS" panose="020B0603020202020204" pitchFamily="34" charset="0"/>
            </a:endParaRPr>
          </a:p>
          <a:p>
            <a:pPr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cs-CZ" sz="2400" dirty="0">
                <a:latin typeface="Trebuchet MS" panose="020B0603020202020204" pitchFamily="34" charset="0"/>
              </a:rPr>
              <a:t>              </a:t>
            </a:r>
          </a:p>
          <a:p>
            <a:pPr>
              <a:buNone/>
            </a:pPr>
            <a:r>
              <a:rPr lang="cs-CZ" sz="2400" dirty="0">
                <a:latin typeface="Trebuchet MS" panose="020B0603020202020204" pitchFamily="34" charset="0"/>
              </a:rPr>
              <a:t>    </a:t>
            </a:r>
          </a:p>
        </p:txBody>
      </p:sp>
      <p:pic>
        <p:nvPicPr>
          <p:cNvPr id="7" name="Obrázek 6" descr="C:\Users\komora\Desktop\OHK_ZDAR_NAD_SAZAVOU-logo_zakladn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95" y="3889998"/>
            <a:ext cx="4942017" cy="21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5F648BE-AA23-4ED1-9DC5-17590A192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1596" y="4005064"/>
            <a:ext cx="2784309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78" y="116245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000" b="1" dirty="0">
                <a:latin typeface="Trebuchet MS" panose="020B0603020202020204" pitchFamily="34" charset="0"/>
              </a:rPr>
              <a:t>Okresní  hospodářská  komora  Žďár nad Sázavou    </a:t>
            </a:r>
            <a:endParaRPr lang="cs-CZ" sz="2000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cs-CZ" sz="1800" dirty="0">
                <a:latin typeface="Trebuchet MS" panose="020B0603020202020204" pitchFamily="34" charset="0"/>
              </a:rPr>
              <a:t>Strojírenská 2244/34 </a:t>
            </a:r>
          </a:p>
          <a:p>
            <a:pPr>
              <a:buNone/>
            </a:pPr>
            <a:r>
              <a:rPr lang="cs-CZ" sz="1800" dirty="0">
                <a:latin typeface="Trebuchet MS" panose="020B0603020202020204" pitchFamily="34" charset="0"/>
              </a:rPr>
              <a:t>591 01 Žďár nad Sázavou </a:t>
            </a:r>
          </a:p>
          <a:p>
            <a:pPr>
              <a:buNone/>
            </a:pPr>
            <a:r>
              <a:rPr lang="cs-CZ" sz="1800" u="sng" dirty="0" err="1">
                <a:latin typeface="Trebuchet MS" panose="020B0603020202020204" pitchFamily="34" charset="0"/>
                <a:hlinkClick r:id="rId2"/>
              </a:rPr>
              <a:t>info</a:t>
            </a:r>
            <a:r>
              <a:rPr lang="cs-CZ" sz="1800" u="sng" dirty="0">
                <a:latin typeface="Trebuchet MS" panose="020B0603020202020204" pitchFamily="34" charset="0"/>
                <a:hlinkClick r:id="rId2"/>
              </a:rPr>
              <a:t>@</a:t>
            </a:r>
            <a:r>
              <a:rPr lang="cs-CZ" sz="1800" u="sng" dirty="0" err="1">
                <a:latin typeface="Trebuchet MS" panose="020B0603020202020204" pitchFamily="34" charset="0"/>
                <a:hlinkClick r:id="rId2"/>
              </a:rPr>
              <a:t>komorazdar.cz</a:t>
            </a:r>
            <a:r>
              <a:rPr lang="cs-CZ" sz="1800" dirty="0">
                <a:latin typeface="Trebuchet MS" panose="020B0603020202020204" pitchFamily="34" charset="0"/>
              </a:rPr>
              <a:t> </a:t>
            </a:r>
          </a:p>
          <a:p>
            <a:pPr>
              <a:buNone/>
            </a:pPr>
            <a:r>
              <a:rPr lang="cs-CZ" sz="1800" u="sng" dirty="0">
                <a:latin typeface="Trebuchet MS" panose="020B0603020202020204" pitchFamily="34" charset="0"/>
                <a:hlinkClick r:id="rId3"/>
              </a:rPr>
              <a:t>fialova@</a:t>
            </a:r>
            <a:r>
              <a:rPr lang="cs-CZ" sz="1800" u="sng" dirty="0" err="1">
                <a:latin typeface="Trebuchet MS" panose="020B0603020202020204" pitchFamily="34" charset="0"/>
                <a:hlinkClick r:id="rId3"/>
              </a:rPr>
              <a:t>komorazdar.cz</a:t>
            </a:r>
            <a:endParaRPr lang="cs-CZ" sz="1800" u="sng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cs-CZ" sz="2000" b="1" u="sng" dirty="0">
                <a:latin typeface="Trebuchet MS" panose="020B0603020202020204" pitchFamily="34" charset="0"/>
              </a:rPr>
              <a:t>www.</a:t>
            </a:r>
            <a:r>
              <a:rPr lang="cs-CZ" sz="2000" b="1" u="sng" dirty="0" err="1">
                <a:latin typeface="Trebuchet MS" panose="020B0603020202020204" pitchFamily="34" charset="0"/>
              </a:rPr>
              <a:t>ohk</a:t>
            </a:r>
            <a:r>
              <a:rPr lang="cs-CZ" sz="2000" b="1" u="sng" dirty="0">
                <a:latin typeface="Trebuchet MS" panose="020B0603020202020204" pitchFamily="34" charset="0"/>
              </a:rPr>
              <a:t>-zdar.</a:t>
            </a:r>
            <a:r>
              <a:rPr lang="cs-CZ" sz="2000" b="1" u="sng" dirty="0" err="1">
                <a:latin typeface="Trebuchet MS" panose="020B0603020202020204" pitchFamily="34" charset="0"/>
              </a:rPr>
              <a:t>cz</a:t>
            </a:r>
            <a:endParaRPr lang="cs-CZ" sz="2000" b="1" u="sng" dirty="0">
              <a:latin typeface="Trebuchet MS" panose="020B0603020202020204" pitchFamily="34" charset="0"/>
            </a:endParaRPr>
          </a:p>
          <a:p>
            <a:pPr>
              <a:buNone/>
            </a:pPr>
            <a:endParaRPr lang="cs-CZ" sz="1800" dirty="0">
              <a:latin typeface="Trebuchet MS" panose="020B0603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25182"/>
            <a:ext cx="8229600" cy="79690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Důležité kontakty a kde nás najdete: </a:t>
            </a:r>
            <a:endParaRPr lang="cs-CZ" sz="32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Obrázek 3" descr="Image result for obrázek mapka okresu Žďár nad Sázavo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1041" y="906623"/>
            <a:ext cx="2371166" cy="153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Image result for obrázek mapka okresu Žďár nad Sázavou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0745" y="2060848"/>
            <a:ext cx="2241857" cy="119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2" descr="OHK ZR 1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58978" y="3782326"/>
            <a:ext cx="2985571" cy="1906091"/>
          </a:xfrm>
          <a:prstGeom prst="rect">
            <a:avLst/>
          </a:prstGeom>
        </p:spPr>
      </p:pic>
      <p:pic>
        <p:nvPicPr>
          <p:cNvPr id="7" name="Obrázek 15" descr="OHK ZR 6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537978" y="3806243"/>
            <a:ext cx="2971443" cy="1889303"/>
          </a:xfrm>
          <a:prstGeom prst="rect">
            <a:avLst/>
          </a:prstGeom>
        </p:spPr>
      </p:pic>
      <p:pic>
        <p:nvPicPr>
          <p:cNvPr id="8" name="Obrázek 16" descr="OHK ZR 2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263696" y="3067092"/>
            <a:ext cx="3123513" cy="2119138"/>
          </a:xfrm>
          <a:prstGeom prst="rect">
            <a:avLst/>
          </a:prstGeom>
        </p:spPr>
      </p:pic>
      <p:pic>
        <p:nvPicPr>
          <p:cNvPr id="11" name="Obrázek 10" descr="C:\Users\komora\Desktop\OHK_ZDAR_NAD_SAZAVOU-logo_zakladni.jpg">
            <a:extLst>
              <a:ext uri="{FF2B5EF4-FFF2-40B4-BE49-F238E27FC236}">
                <a16:creationId xmlns:a16="http://schemas.microsoft.com/office/drawing/2014/main" id="{7C6099E9-CFB3-4D05-B376-C743E08060BA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88224" y="5695546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684"/>
            <a:ext cx="9144000" cy="983372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Program dnešního setkání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239417" y="999056"/>
            <a:ext cx="8725071" cy="4859887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pPr marL="109728" lvl="0" indent="0">
              <a:buNone/>
            </a:pPr>
            <a:r>
              <a:rPr lang="cs-CZ" sz="2000" dirty="0"/>
              <a:t>1)  Úvod - J. Novotný, předseda představenstva</a:t>
            </a:r>
          </a:p>
          <a:p>
            <a:pPr marL="109728" lvl="0" indent="0">
              <a:buNone/>
            </a:pPr>
            <a:r>
              <a:rPr lang="cs-CZ" sz="2000" dirty="0"/>
              <a:t>2) Informace  o činnosti OHK za rok 2023 - D. Fialová</a:t>
            </a:r>
          </a:p>
          <a:p>
            <a:pPr marL="109728" lvl="0" indent="0">
              <a:buNone/>
            </a:pPr>
            <a:r>
              <a:rPr lang="cs-CZ" sz="2000" dirty="0"/>
              <a:t>3) Zpráva o hospodaření OHK  za rok 2023 - J. Novotný</a:t>
            </a:r>
          </a:p>
          <a:p>
            <a:pPr marL="109728" lvl="0" indent="0">
              <a:buNone/>
            </a:pPr>
            <a:r>
              <a:rPr lang="cs-CZ" sz="2000" dirty="0"/>
              <a:t>4) Plán práce na rok 2024 – D. Fialová</a:t>
            </a:r>
          </a:p>
          <a:p>
            <a:pPr marL="109728" lvl="0" indent="0">
              <a:buNone/>
            </a:pPr>
            <a:r>
              <a:rPr lang="cs-CZ" sz="2000" dirty="0"/>
              <a:t>5) Projekty OHK Žďár nad Sázavou v roce 2024 D. Fialová, I. Krupičková</a:t>
            </a:r>
          </a:p>
          <a:p>
            <a:pPr marL="109728" lvl="0" indent="0">
              <a:buNone/>
            </a:pPr>
            <a:r>
              <a:rPr lang="cs-CZ" sz="2000" dirty="0"/>
              <a:t>6) Návrh a volba delegátů na Sněm HK ČR 13.6.2024 v Praze</a:t>
            </a:r>
          </a:p>
          <a:p>
            <a:pPr marL="109728" lvl="0" indent="0">
              <a:buNone/>
            </a:pPr>
            <a:r>
              <a:rPr lang="cs-CZ" sz="2000" dirty="0"/>
              <a:t>7) Informace z návštěvy prezidenta HK ČR na Vysočině 9.-10.4.2024 </a:t>
            </a:r>
          </a:p>
          <a:p>
            <a:pPr marL="109728" lvl="0" indent="0">
              <a:buNone/>
            </a:pPr>
            <a:r>
              <a:rPr lang="cs-CZ" sz="2000" dirty="0"/>
              <a:t>     Ing. Trnka</a:t>
            </a:r>
          </a:p>
          <a:p>
            <a:pPr marL="109728" lvl="0" indent="0">
              <a:buNone/>
            </a:pPr>
            <a:r>
              <a:rPr lang="cs-CZ" sz="2000" dirty="0"/>
              <a:t>8) Diskuze – všichni přítomní</a:t>
            </a:r>
          </a:p>
          <a:p>
            <a:pPr marL="109728" lvl="0" indent="0">
              <a:buNone/>
            </a:pPr>
            <a:r>
              <a:rPr lang="cs-CZ" sz="2000" dirty="0"/>
              <a:t>9) Závěr</a:t>
            </a:r>
          </a:p>
          <a:p>
            <a:pPr lvl="0"/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endParaRPr lang="cs-CZ" dirty="0">
              <a:latin typeface="Trebuchet MS" panose="020B0603020202020204" pitchFamily="34" charset="0"/>
            </a:endParaRPr>
          </a:p>
        </p:txBody>
      </p:sp>
      <p:pic>
        <p:nvPicPr>
          <p:cNvPr id="5" name="Obrázek 4" descr="C:\Users\komora\Desktop\OHK_ZDAR_NAD_SAZAVOU-logo_zakladni.jpg">
            <a:extLst>
              <a:ext uri="{FF2B5EF4-FFF2-40B4-BE49-F238E27FC236}">
                <a16:creationId xmlns:a16="http://schemas.microsoft.com/office/drawing/2014/main" id="{700ABB86-2CCB-41E3-BDC0-944D9572DE2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9503" y="4437112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DBBC8EB-5C8F-4939-8528-756BA050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4234475"/>
          </a:xfrm>
        </p:spPr>
        <p:txBody>
          <a:bodyPr>
            <a:normAutofit/>
          </a:bodyPr>
          <a:lstStyle/>
          <a:p>
            <a:r>
              <a:rPr lang="cs-CZ" sz="2400" dirty="0"/>
              <a:t>Všechny činnosti OHK Žďár nad Sázavou v roce 2023 probíhaly v souladu se schváleným plánem práce. </a:t>
            </a:r>
          </a:p>
          <a:p>
            <a:r>
              <a:rPr lang="cs-CZ" sz="2400" dirty="0"/>
              <a:t>Novými členy OHK Žďár nad Sázavou se stala firma KOVO KOUKOLA a Střední škola řemesel a hotelová škola z Velkého Meziříčí.  </a:t>
            </a:r>
          </a:p>
          <a:p>
            <a:r>
              <a:rPr lang="cs-CZ" sz="2400" dirty="0"/>
              <a:t>Členství zrušila, z důvodu kolektivního členství v Hradci Králové, firma TELEFLEX. </a:t>
            </a:r>
          </a:p>
          <a:p>
            <a:r>
              <a:rPr lang="cs-CZ" sz="2400" dirty="0"/>
              <a:t> Ke konci roku 2023 měla  OHK Žďár nad Sázavou 54 členů </a:t>
            </a:r>
          </a:p>
          <a:p>
            <a:r>
              <a:rPr lang="cs-CZ" sz="2400" dirty="0"/>
              <a:t>Chod OHK zajišťovaly  D. Fialová a Iveta Krupičková</a:t>
            </a:r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B3070B-C39C-4D68-885D-E0FCC480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 podstatného se nám v OHK Žďár nad Sázavou </a:t>
            </a:r>
            <a:b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od minulého setkání podařilo?</a:t>
            </a:r>
          </a:p>
        </p:txBody>
      </p:sp>
      <p:pic>
        <p:nvPicPr>
          <p:cNvPr id="5" name="Obrázek 4" descr="C:\Users\komora\Desktop\OHK_ZDAR_NAD_SAZAVOU-logo_zakladni.jpg">
            <a:extLst>
              <a:ext uri="{FF2B5EF4-FFF2-40B4-BE49-F238E27FC236}">
                <a16:creationId xmlns:a16="http://schemas.microsoft.com/office/drawing/2014/main" id="{D29259B2-5368-4273-8FFE-02200B09C2C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5733256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13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DBBC8EB-5C8F-4939-8528-756BA050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036496" cy="4864291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Zpracovat a on-line rozeslat </a:t>
            </a:r>
            <a:r>
              <a:rPr lang="cs-CZ" sz="2000" b="1" dirty="0"/>
              <a:t>18 Zpravodajů OHK</a:t>
            </a:r>
            <a:r>
              <a:rPr lang="cs-CZ" sz="2000" dirty="0"/>
              <a:t> na cca 450 kontaktů</a:t>
            </a:r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  <a:p>
            <a:pPr marL="109728" indent="0" algn="just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  <a:p>
            <a:pPr algn="just"/>
            <a:r>
              <a:rPr lang="cs-CZ" sz="1800" dirty="0"/>
              <a:t>V květnu 2023 se naši zvolení zástupci - Ing. Trnka a J.  Novotný zúčastnili </a:t>
            </a:r>
            <a:r>
              <a:rPr lang="cs-CZ" sz="1800" b="1" dirty="0"/>
              <a:t>jednání 35. sněmu HK ČR v Praze. </a:t>
            </a:r>
            <a:endParaRPr lang="cs-CZ" sz="1800" dirty="0"/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B3070B-C39C-4D68-885D-E0FCC480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 podstatného se nám v OHK Žďár nad Sázavou </a:t>
            </a:r>
            <a:b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od minulého setkání podařilo?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FCFAEB4-D6E4-4C89-B3B4-EF81A4AC7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76492" y="1772816"/>
            <a:ext cx="2907675" cy="1656184"/>
          </a:xfrm>
          <a:prstGeom prst="rect">
            <a:avLst/>
          </a:prstGeom>
        </p:spPr>
      </p:pic>
      <p:pic>
        <p:nvPicPr>
          <p:cNvPr id="14" name="obrázek 8" descr="C:\Users\komora\AppData\Local\Temp\97b5f472-a7ae-4415-8e13-fc705ed792c0_Foto na web 0723.zip.2c0\Foto na web 0723\Předávání Zlaté Merkurovy medaile panu Novotnému květen 2023.JPG">
            <a:extLst>
              <a:ext uri="{FF2B5EF4-FFF2-40B4-BE49-F238E27FC236}">
                <a16:creationId xmlns:a16="http://schemas.microsoft.com/office/drawing/2014/main" id="{03596F55-EA54-4380-9A71-D885A07CD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44139"/>
            <a:ext cx="2808312" cy="177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C:\Users\komora\Desktop\OHK_ZDAR_NAD_SAZAVOU-logo_zakladni.jpg">
            <a:extLst>
              <a:ext uri="{FF2B5EF4-FFF2-40B4-BE49-F238E27FC236}">
                <a16:creationId xmlns:a16="http://schemas.microsoft.com/office/drawing/2014/main" id="{036F0E89-A13C-43FF-911D-E0FBD4E6A73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4718953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310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DBBC8EB-5C8F-4939-8528-756BA050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036496" cy="48642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marL="109728" indent="0" algn="just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  <a:p>
            <a:pPr algn="just"/>
            <a:r>
              <a:rPr lang="cs-CZ" sz="1800" dirty="0"/>
              <a:t>   </a:t>
            </a:r>
          </a:p>
          <a:p>
            <a:pPr marL="109728" indent="0" algn="just">
              <a:buNone/>
            </a:pPr>
            <a:endParaRPr lang="cs-CZ" sz="2400" dirty="0">
              <a:latin typeface="Trebuchet MS" panose="020B0603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B3070B-C39C-4D68-885D-E0FCC480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Pravidelně se účastníme na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6ADC4C2-3E32-473A-83C4-B50A830B134D}"/>
              </a:ext>
            </a:extLst>
          </p:cNvPr>
          <p:cNvSpPr/>
          <p:nvPr/>
        </p:nvSpPr>
        <p:spPr>
          <a:xfrm>
            <a:off x="467544" y="1412776"/>
            <a:ext cx="8208912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C702348-D943-4F7C-A062-D4244FE3EC96}"/>
              </a:ext>
            </a:extLst>
          </p:cNvPr>
          <p:cNvSpPr/>
          <p:nvPr/>
        </p:nvSpPr>
        <p:spPr>
          <a:xfrm>
            <a:off x="107504" y="1412776"/>
            <a:ext cx="87129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Poradním sboru ředitelky Kontaktního pracoviště ÚP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Žďáře nad Sázavou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 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Skupiny pro Vzdělávání Krajského úřadu v Jihlavě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Paktu zaměstnanosti Kraje Vysočina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setkáních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rámci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Krajské hospodářské komory Kraje Vysočina</a:t>
            </a:r>
          </a:p>
          <a:p>
            <a:pPr lvl="0"/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1600" dirty="0"/>
              <a:t>Jednáme  v členských firmách 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1600" b="1" dirty="0"/>
              <a:t>průběžné monitorujeme trh práce a současnou hospodářskou situaci</a:t>
            </a:r>
            <a:r>
              <a:rPr lang="cs-CZ" sz="1600" dirty="0"/>
              <a:t> v regionu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1600" dirty="0"/>
              <a:t>krajské soutěže </a:t>
            </a:r>
            <a:r>
              <a:rPr lang="cs-CZ" sz="1600" b="1" dirty="0"/>
              <a:t>T-</a:t>
            </a:r>
            <a:r>
              <a:rPr lang="cs-CZ" sz="1600" b="1" dirty="0" err="1"/>
              <a:t>Profi</a:t>
            </a:r>
            <a:r>
              <a:rPr lang="cs-CZ" sz="1600" b="1" dirty="0"/>
              <a:t> v Třebíči , </a:t>
            </a:r>
            <a:r>
              <a:rPr lang="cs-CZ" sz="1600" dirty="0"/>
              <a:t>podporujeme družstva ze žďárských škol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3" name="obrázek 9" descr="C:\Users\komora\Desktop\OHK 23\Zástupci OHK ZR na Sněm HK ČR 2023\prezentace v mediích\Foto na web 0723\Jednání KHK Vysočina červen 2023.jpg">
            <a:extLst>
              <a:ext uri="{FF2B5EF4-FFF2-40B4-BE49-F238E27FC236}">
                <a16:creationId xmlns:a16="http://schemas.microsoft.com/office/drawing/2014/main" id="{2F8478FF-3948-4E1E-92C4-BDEA13CF9F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65361"/>
            <a:ext cx="2073910" cy="155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C:\Users\komora\Desktop\OHK_ZDAR_NAD_SAZAVOU-logo_zakladni.jpg">
            <a:extLst>
              <a:ext uri="{FF2B5EF4-FFF2-40B4-BE49-F238E27FC236}">
                <a16:creationId xmlns:a16="http://schemas.microsoft.com/office/drawing/2014/main" id="{9D59F1F1-7D6E-4D9B-A852-49B83E0231E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5733256"/>
            <a:ext cx="2371166" cy="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34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DBBC8EB-5C8F-4939-8528-756BA050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036496" cy="48642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marL="109728" indent="0" algn="just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  <a:p>
            <a:pPr algn="just"/>
            <a:endParaRPr lang="cs-CZ" sz="1800" dirty="0"/>
          </a:p>
          <a:p>
            <a:pPr algn="just"/>
            <a:endParaRPr lang="cs-CZ" sz="2400" dirty="0">
              <a:latin typeface="Trebuchet MS" panose="020B0603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B3070B-C39C-4D68-885D-E0FCC480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Školíme a vzděláváme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6ADC4C2-3E32-473A-83C4-B50A830B134D}"/>
              </a:ext>
            </a:extLst>
          </p:cNvPr>
          <p:cNvSpPr/>
          <p:nvPr/>
        </p:nvSpPr>
        <p:spPr>
          <a:xfrm>
            <a:off x="413792" y="1370688"/>
            <a:ext cx="8208912" cy="41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Komerčně jsme zorganizovali školení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právo pro zaměstnavatele a novela zákoníku práce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nově pronajatých prostorách školící učebny v budově OHK ve Žďáře nad Sázavou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zajistili hromadnou účast převážně firem ze ždárského regionu na komerčním semináři KHK v Jihlavě - 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Vyhrazená elektrická zařízení.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600" dirty="0"/>
              <a:t>V rámci projektu KHK Kraje Vysočina, z. s. a Kraje Vysočina v projektu </a:t>
            </a:r>
            <a:r>
              <a:rPr lang="cs-CZ" sz="1600" b="1" dirty="0"/>
              <a:t>DIGI CENTRA</a:t>
            </a:r>
            <a:r>
              <a:rPr lang="cs-CZ" sz="1600" dirty="0"/>
              <a:t> v roce 2023 zrealizovali </a:t>
            </a:r>
            <a:r>
              <a:rPr lang="cs-CZ" sz="1600" b="1" dirty="0"/>
              <a:t>školení, semináře a </a:t>
            </a:r>
            <a:r>
              <a:rPr lang="cs-CZ" sz="1600" b="1" dirty="0" err="1"/>
              <a:t>webináře</a:t>
            </a:r>
            <a:r>
              <a:rPr lang="cs-CZ" sz="1600" b="1" dirty="0"/>
              <a:t> </a:t>
            </a:r>
            <a:r>
              <a:rPr lang="cs-CZ" sz="1600" dirty="0"/>
              <a:t>v oblasti digitalizace, automatizace a průmyslové robotizace. Nosným tématem v regionu byla </a:t>
            </a:r>
            <a:r>
              <a:rPr lang="cs-CZ" sz="1600" i="1" dirty="0"/>
              <a:t>„Umělá inteligence“.</a:t>
            </a:r>
            <a:r>
              <a:rPr lang="cs-CZ" sz="1600" dirty="0"/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600" dirty="0"/>
              <a:t>Zajistili jsme účast na konferenci </a:t>
            </a:r>
            <a:r>
              <a:rPr lang="cs-CZ" sz="1600" b="1" dirty="0"/>
              <a:t>DIGICENTRA na VŠPJ</a:t>
            </a:r>
            <a:r>
              <a:rPr lang="cs-CZ" sz="1600" dirty="0"/>
              <a:t> v dubnu 2023, kde aktivně spolupracovaly naše členské firmy DEL, a.s. a ICE.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11" descr="Digitální festival - virtuální prohlídka virtuální továrny | KHK Kraje ...">
            <a:extLst>
              <a:ext uri="{FF2B5EF4-FFF2-40B4-BE49-F238E27FC236}">
                <a16:creationId xmlns:a16="http://schemas.microsoft.com/office/drawing/2014/main" id="{58A7DFA4-D95D-4A4E-9430-16D7E9B087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22" y="4779985"/>
            <a:ext cx="1948180" cy="1948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23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5EC64-D40B-4D80-9429-80240051D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520" y="-99392"/>
            <a:ext cx="9252520" cy="792088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effectLst/>
              </a:rPr>
            </a:br>
            <a:r>
              <a:rPr lang="cs-CZ" sz="3200" dirty="0"/>
              <a:t>. </a:t>
            </a:r>
            <a:br>
              <a:rPr lang="cs-CZ" sz="28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cs-CZ" sz="3600" dirty="0"/>
              <a:t>Podporujeme naše odborné školy</a:t>
            </a:r>
            <a:endParaRPr lang="cs-CZ" sz="3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C6B54D-7720-4D1A-803A-D0C8E0B50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48" y="836069"/>
            <a:ext cx="8856984" cy="4320480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3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Obrázek 4" descr="C:\Users\komora\Desktop\Valná hromada OHK 24\418810286_833233588844226_575523718230674663_n.jpg">
            <a:extLst>
              <a:ext uri="{FF2B5EF4-FFF2-40B4-BE49-F238E27FC236}">
                <a16:creationId xmlns:a16="http://schemas.microsoft.com/office/drawing/2014/main" id="{941763FB-6F41-48B4-82A3-5330A8F5E4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28" y="1091487"/>
            <a:ext cx="2251984" cy="148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7" descr="C:\Users\komora\Desktop\Valná hromada OHK 24\420330559_833233548844230_9104263122224828183_n.jpg">
            <a:extLst>
              <a:ext uri="{FF2B5EF4-FFF2-40B4-BE49-F238E27FC236}">
                <a16:creationId xmlns:a16="http://schemas.microsoft.com/office/drawing/2014/main" id="{A97AAB98-8BE0-41A6-ADD9-F9A90D313C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8095"/>
            <a:ext cx="2088232" cy="166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2" descr="C:\Users\komora\AppData\Local\Temp\pid-8940\20230331_101501.jpg">
            <a:extLst>
              <a:ext uri="{FF2B5EF4-FFF2-40B4-BE49-F238E27FC236}">
                <a16:creationId xmlns:a16="http://schemas.microsoft.com/office/drawing/2014/main" id="{A197BDB0-DD88-4D13-9072-22C525DFE3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7099" y="2813676"/>
            <a:ext cx="2536040" cy="19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4" descr="C:\Users\komora\AppData\Local\Temp\pid-8940\IMG-20221112-WA0006.jpg">
            <a:extLst>
              <a:ext uri="{FF2B5EF4-FFF2-40B4-BE49-F238E27FC236}">
                <a16:creationId xmlns:a16="http://schemas.microsoft.com/office/drawing/2014/main" id="{B00F9FAF-43B8-4D29-AFB2-8C5C4924FC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8" y="4365104"/>
            <a:ext cx="3453130" cy="19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FA3B9D4-86D8-4D35-931E-D22A735E053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5137" y="3769995"/>
            <a:ext cx="2729865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59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4005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1600" b="1" dirty="0">
              <a:latin typeface="Arial Narrow" panose="020B0606020202030204" pitchFamily="34" charset="0"/>
            </a:endParaRPr>
          </a:p>
          <a:p>
            <a:pPr marL="109728" indent="0" algn="ctr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marL="109728" indent="0" algn="ctr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pPr marL="109728" indent="0" algn="ctr">
              <a:buNone/>
            </a:pPr>
            <a:endParaRPr lang="cs-CZ" sz="2800" dirty="0">
              <a:latin typeface="Trebuchet MS" panose="020B0603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508"/>
            <a:ext cx="9144000" cy="1514292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Ohlédnutí za Setkáním kariérových poradců Mikroregionu </a:t>
            </a:r>
            <a:r>
              <a:rPr lang="cs-CZ" sz="28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Bystřicko</a:t>
            </a:r>
            <a:b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březen 2023 </a:t>
            </a:r>
            <a:br>
              <a:rPr lang="cs-CZ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</a:br>
            <a:endParaRPr lang="cs-CZ" sz="28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12AA4F1-0CC6-4823-BDF2-9F0705EAE2EC}"/>
              </a:ext>
            </a:extLst>
          </p:cNvPr>
          <p:cNvSpPr/>
          <p:nvPr/>
        </p:nvSpPr>
        <p:spPr>
          <a:xfrm>
            <a:off x="264942" y="1022823"/>
            <a:ext cx="8771554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u="sng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C:\Users\komora\Desktop\OHK_ZDAR_NAD_SAZAVOU-logo_zakladni.jpg">
            <a:extLst>
              <a:ext uri="{FF2B5EF4-FFF2-40B4-BE49-F238E27FC236}">
                <a16:creationId xmlns:a16="http://schemas.microsoft.com/office/drawing/2014/main" id="{646AF46B-4D9D-49FE-98CA-F311EDE72F6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968" y="2937299"/>
            <a:ext cx="3020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83A1918-BE51-4E20-A026-A27D4DB0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37" y="1839328"/>
            <a:ext cx="1718982" cy="13470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B884D5-4E13-4A8E-BD49-DD8A8400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437112"/>
            <a:ext cx="1241652" cy="10907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1882E4-922B-4499-B446-F4239C8A6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437112"/>
            <a:ext cx="3933269" cy="10277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8695CE3-5A6F-445B-BD4D-2AA7BFCF28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16117"/>
            <a:ext cx="3270162" cy="24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7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1349</TotalTime>
  <Words>1246</Words>
  <Application>Microsoft Office PowerPoint</Application>
  <PresentationFormat>Předvádění na obrazovce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Calibri</vt:lpstr>
      <vt:lpstr>Georgia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Shluk</vt:lpstr>
      <vt:lpstr> </vt:lpstr>
      <vt:lpstr>Prezentace aplikace PowerPoint</vt:lpstr>
      <vt:lpstr>Program dnešního setkání</vt:lpstr>
      <vt:lpstr>Co podstatného se nám v OHK Žďár nad Sázavou  od minulého setkání podařilo?</vt:lpstr>
      <vt:lpstr>Co podstatného se nám v OHK Žďár nad Sázavou  od minulého setkání podařilo?</vt:lpstr>
      <vt:lpstr>Pravidelně se účastníme na</vt:lpstr>
      <vt:lpstr>Školíme a vzděláváme</vt:lpstr>
      <vt:lpstr> .  Podporujeme naše odborné školy</vt:lpstr>
      <vt:lpstr>Ohlédnutí za Setkáním kariérových poradců Mikroregionu Bystřicko březen 2023  </vt:lpstr>
      <vt:lpstr>Festival vzdělávání listopad 2023</vt:lpstr>
      <vt:lpstr>Setkání kariérových poradců ZŠ září 2023 </vt:lpstr>
      <vt:lpstr>Co nám nepovedlo!</vt:lpstr>
      <vt:lpstr>Co plánujeme v roce 2024</vt:lpstr>
      <vt:lpstr>Standardní činnosti pokračují v:</vt:lpstr>
      <vt:lpstr>Navíc chceme letos zorganizovat:</vt:lpstr>
      <vt:lpstr>Projekt „Poradenská centra pro podporu podnikání na Vysočině“ </vt:lpstr>
      <vt:lpstr>           Projekt Efektivní cesta k prvnímu zaměstnání na Vysočině </vt:lpstr>
      <vt:lpstr>Digitální vzdělávání na Žďársku</vt:lpstr>
      <vt:lpstr>A co od nás očekáváte vy?</vt:lpstr>
      <vt:lpstr>Důležité kontakty a kde nás najdete: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 SPOLEČNÉ  SETKÁNÍ   KARIÉROVÝCH  PORADCŮ ZÁKLADNÍCH ŠKOL  REGIONU, 26. února 2020  Žďár nad Sázavou</dc:title>
  <dc:creator>komora</dc:creator>
  <cp:lastModifiedBy>komora</cp:lastModifiedBy>
  <cp:revision>182</cp:revision>
  <dcterms:created xsi:type="dcterms:W3CDTF">2020-02-20T07:47:33Z</dcterms:created>
  <dcterms:modified xsi:type="dcterms:W3CDTF">2024-04-10T20:06:10Z</dcterms:modified>
</cp:coreProperties>
</file>